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7" r:id="rId2"/>
    <p:sldId id="258" r:id="rId3"/>
    <p:sldId id="259" r:id="rId4"/>
    <p:sldId id="260" r:id="rId5"/>
    <p:sldId id="261" r:id="rId6"/>
    <p:sldId id="266" r:id="rId7"/>
    <p:sldId id="284" r:id="rId8"/>
    <p:sldId id="267" r:id="rId9"/>
    <p:sldId id="269" r:id="rId10"/>
    <p:sldId id="279" r:id="rId11"/>
    <p:sldId id="268" r:id="rId12"/>
    <p:sldId id="280" r:id="rId13"/>
    <p:sldId id="281" r:id="rId14"/>
    <p:sldId id="270" r:id="rId15"/>
    <p:sldId id="282" r:id="rId16"/>
    <p:sldId id="283" r:id="rId17"/>
    <p:sldId id="285" r:id="rId18"/>
    <p:sldId id="271" r:id="rId19"/>
    <p:sldId id="272" r:id="rId20"/>
    <p:sldId id="273" r:id="rId21"/>
    <p:sldId id="274" r:id="rId22"/>
    <p:sldId id="275" r:id="rId23"/>
    <p:sldId id="277" r:id="rId24"/>
    <p:sldId id="276" r:id="rId25"/>
    <p:sldId id="278" r:id="rId26"/>
    <p:sldId id="262" r:id="rId27"/>
    <p:sldId id="263" r:id="rId28"/>
    <p:sldId id="264" r:id="rId29"/>
    <p:sldId id="265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2EACD2D-6909-4C79-A345-5CF323BFFE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4173D7-CA00-4A79-973A-4DB8C4E85E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ABD97C-1409-40EC-B557-1089DBC446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fld id="{E9F3E1BC-4A4F-4A3A-8D16-B4FAEDFF3A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8540750" cy="213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1625" y="3963988"/>
            <a:ext cx="8540750" cy="2135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fld id="{EB853CAA-A977-4BF6-A2F4-64CA82866C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fld id="{16E450F0-3362-43E4-AC24-C2BF60C9E0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2C611F-CD6C-4DC3-B774-90D7C18CBCB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04E38-FCA1-47FA-A40D-13FDE4FA33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C05A1-DDE5-4EF2-A5A4-376ABBEBB5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DEA05-C763-41FE-99C5-E531D72E19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1FE91A-F774-40C9-9397-3416351CE0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F60064-E6AD-4927-A2C4-C821527EF1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0A03AA-8ED0-4E77-8360-1FCE10C785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0D8B1D-04B6-40D1-B165-A90E6E99E7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98D2CB73-2341-4BE1-B79E-6D04650DEEE4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data13.gallery.ru/albums/gallery/232718--37825262-m549x500-ua0061.jpg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artviktori.ucoz.ru/_si/0/81788663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kapellan.ru/wp-content/uploads/2010/05/652a6517f05a1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571472" y="857232"/>
            <a:ext cx="7772400" cy="1600200"/>
          </a:xfrm>
        </p:spPr>
        <p:txBody>
          <a:bodyPr/>
          <a:lstStyle/>
          <a:p>
            <a:r>
              <a:rPr lang="ru-RU" b="1" i="1" dirty="0"/>
              <a:t>«Нравственные уроки семьи – нравственные законы  жизни»</a:t>
            </a:r>
          </a:p>
        </p:txBody>
      </p:sp>
      <p:pic>
        <p:nvPicPr>
          <p:cNvPr id="5" name="Содержимое 3" descr="семья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714620"/>
            <a:ext cx="3429024" cy="3619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Рамка 5"/>
          <p:cNvSpPr/>
          <p:nvPr/>
        </p:nvSpPr>
        <p:spPr>
          <a:xfrm>
            <a:off x="3571868" y="6572272"/>
            <a:ext cx="2286016" cy="285728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Rectangle 5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/>
              <a:t>Муж  всегда в  ответе  за своих  домашних,  так  как  он  не  может  быть  безразличен  к  порокам   жены  и  детей,  но  должен  помочь  им  избавиться  от  них…</a:t>
            </a:r>
          </a:p>
          <a:p>
            <a:r>
              <a:rPr lang="ru-RU" sz="2800"/>
              <a:t>Никакое  самое  любимое,  самое  творческое  и  даже  благородное  занятие не  может  преобладать  в  сердце  мужа и отца  перед семейным  долгом…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9" name="Picture 7" descr="10122713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88913"/>
            <a:ext cx="7620000" cy="4943475"/>
          </a:xfrm>
          <a:prstGeom prst="rect">
            <a:avLst/>
          </a:prstGeom>
          <a:noFill/>
        </p:spPr>
      </p:pic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250825" y="5157788"/>
            <a:ext cx="87137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На  женских  плечах  всегда  лежала  вся  домашняя  работа,  за  исключением  серьёзного  ремонта  дома,  а  также  уход  за  детьми  и  стариками…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Особенности женской  природы  вовсе  не  в  том,  что  она  в  состоянии  выполнить  любую  работу,  ибо  в   женской  натуре  можно  найти  много  «мужских»  способностей,  хотя,  конечно,  в  иных  пропорциях…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Rectangle 5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01625" y="260350"/>
            <a:ext cx="5062538" cy="58388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/>
              <a:t>Бог  сотворил  женщину  совершенной, со  своими  талантами,  задачами  и  обязанностями – сотворить  и  выносить  в  себе  нового  человека,  дать  ему  жизнь;  выпестовать  и  взрастить  его  с  любовью, научить  любить.  И  не  только  своего  ребёнка,  но  и  своего  мужа, да  и  всякого  ближнего  своего…</a:t>
            </a:r>
          </a:p>
        </p:txBody>
      </p:sp>
      <p:pic>
        <p:nvPicPr>
          <p:cNvPr id="39943" name="Picture 7" descr="1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35600" y="1700213"/>
            <a:ext cx="3494088" cy="44227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glrx-7314392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04465" cy="6669360"/>
          </a:xfrm>
          <a:prstGeom prst="rect">
            <a:avLst/>
          </a:prstGeom>
          <a:noFill/>
        </p:spPr>
      </p:pic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5865812" y="692696"/>
            <a:ext cx="3304649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0000"/>
                </a:solidFill>
              </a:rPr>
              <a:t>А женщина — женщиной будет:</a:t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>И мать, и сестра, и жена,</a:t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>Уложит она, и разбудит,</a:t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>И даст на дорогу вина.</a:t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/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>Проводит и мужа и сына,</a:t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>Обнимет на самом краю...</a:t>
            </a:r>
            <a:br>
              <a:rPr lang="ru-RU" sz="2400" b="1" dirty="0">
                <a:solidFill>
                  <a:srgbClr val="FF0000"/>
                </a:solidFill>
              </a:rPr>
            </a:b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1" name="Picture 7" descr="85ccd7898a2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51050" y="0"/>
            <a:ext cx="4826000" cy="3944938"/>
          </a:xfrm>
          <a:noFill/>
          <a:ln/>
        </p:spPr>
      </p:pic>
      <p:sp>
        <p:nvSpPr>
          <p:cNvPr id="41993" name="Rectangle 9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301625" y="3963988"/>
            <a:ext cx="8540750" cy="26336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/>
              <a:t>Мужчина  нуждается  в  женщине,  может  быть,  даже  больше,  чем  женщина   в  мужчине.  При  ее поддержке  он  вырастает  в свою  истинную  меру.  Именно  женщина  способствует  рассвету  его  жизненных  сил,  его  способностей.  Лишь  бы  только  она  обрела  рядом  с  ним  свое   место – место  помощника,  и  тогда  всё  для  них   возможно…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23528" y="404664"/>
            <a:ext cx="8518847" cy="5694511"/>
          </a:xfrm>
        </p:spPr>
        <p:txBody>
          <a:bodyPr/>
          <a:lstStyle/>
          <a:p>
            <a:r>
              <a:rPr lang="ru-RU" dirty="0"/>
              <a:t>Духовная  роль  жены – матери  в  семейном  «организме»  гораздо  важнее  любого  финансового  подспорья,  которое  она  может  доставить.  Жена,  которая  рвется к  материальному  благополучию  и  даже  избытку,  не  может  рассчитывать  на  искреннюю  любовь мужа.  Такая  жена  убивает  у  мужа  желание  сделать  что – то  хорошее  не  только  для  неё, но  и  для  дома…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-4156075" y="32464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800"/>
              <a:t>Выдающийся педагог В. А. Сухомлинский говорил: «Вступая в брак, юноша и девушка во многих случаях не имеют понятия о той сложности культуры взаимоотношений, которой требует жизнь в браке. Им надо глубоко осмыслить, почувствовать, что жить в браке изо дня в день вместе в одной комнате не в счастливые часы свидания, а всю жизнь – это не только радость, но и огромный труд – духовный труд, напряжение и вместе с тем расцвет духовных сил».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 descr="pt-810-bauernfamilie-01-75dpi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624" y="620688"/>
            <a:ext cx="5925134" cy="4706094"/>
          </a:xfrm>
          <a:noFill/>
          <a:ln/>
        </p:spPr>
      </p:pic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611188" y="5734050"/>
            <a:ext cx="82089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Как  же  должны  строится  правильные  отношения  в  семье?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9750" y="381000"/>
            <a:ext cx="6624638" cy="1143000"/>
          </a:xfrm>
        </p:spPr>
        <p:txBody>
          <a:bodyPr/>
          <a:lstStyle/>
          <a:p>
            <a:r>
              <a:rPr lang="ru-RU" b="1" i="1"/>
              <a:t>Основы нравственных отношений в семье</a:t>
            </a:r>
          </a:p>
        </p:txBody>
      </p:sp>
      <p:sp>
        <p:nvSpPr>
          <p:cNvPr id="286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2276475"/>
            <a:ext cx="8293100" cy="397033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300" b="1">
                <a:latin typeface="Times New Roman" pitchFamily="18" charset="0"/>
              </a:rPr>
              <a:t>Ваши показные вежливость и чуткость ребенок легко распознает – подражая, он очень скоро вернет их вам.</a:t>
            </a:r>
          </a:p>
          <a:p>
            <a:pPr>
              <a:buFont typeface="Wingdings" pitchFamily="2" charset="2"/>
              <a:buChar char="Ø"/>
            </a:pPr>
            <a:r>
              <a:rPr lang="ru-RU" sz="2300" b="1">
                <a:latin typeface="Times New Roman" pitchFamily="18" charset="0"/>
              </a:rPr>
              <a:t>Не грубите и не сквернословьте: ваши привычки станут привычками ребенка.</a:t>
            </a:r>
          </a:p>
          <a:p>
            <a:pPr>
              <a:buFont typeface="Wingdings" pitchFamily="2" charset="2"/>
              <a:buChar char="Ø"/>
            </a:pPr>
            <a:r>
              <a:rPr lang="ru-RU" sz="2300" b="1">
                <a:latin typeface="Times New Roman" pitchFamily="18" charset="0"/>
              </a:rPr>
              <a:t>Не говорите о людях неуважительно, плохо – ребенок станет отзываться так и о вас.</a:t>
            </a:r>
          </a:p>
          <a:p>
            <a:pPr>
              <a:buFont typeface="Wingdings" pitchFamily="2" charset="2"/>
              <a:buChar char="Ø"/>
            </a:pPr>
            <a:r>
              <a:rPr lang="ru-RU" sz="2300" b="1">
                <a:latin typeface="Times New Roman" pitchFamily="18" charset="0"/>
              </a:rPr>
              <a:t>Поступайте с другими тактично – это будет для вашего ребенка уроком доброты и человечности.</a:t>
            </a:r>
          </a:p>
          <a:p>
            <a:pPr>
              <a:buFont typeface="Wingdings" pitchFamily="2" charset="2"/>
              <a:buChar char="Ø"/>
            </a:pPr>
            <a:r>
              <a:rPr lang="ru-RU" sz="2300" b="1">
                <a:latin typeface="Times New Roman" pitchFamily="18" charset="0"/>
              </a:rPr>
              <a:t>Проявляйте благородство при любых обстоятельствах. Помните, поведение – нравственное мерило человека. Будьте эталоном для своего ребенка.</a:t>
            </a: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1838" y="0"/>
            <a:ext cx="1709737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1625" y="228600"/>
            <a:ext cx="5511800" cy="1325563"/>
          </a:xfrm>
        </p:spPr>
        <p:txBody>
          <a:bodyPr/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Семья -</a:t>
            </a:r>
            <a:r>
              <a:rPr lang="ru-RU"/>
              <a:t> </a:t>
            </a:r>
          </a:p>
        </p:txBody>
      </p:sp>
      <p:pic>
        <p:nvPicPr>
          <p:cNvPr id="12291" name="Содержимое 3" descr="семья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75" y="571500"/>
            <a:ext cx="3786188" cy="5554663"/>
          </a:xfrm>
        </p:spPr>
      </p:pic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4786313" y="188913"/>
            <a:ext cx="37147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 i="1">
                <a:solidFill>
                  <a:schemeClr val="bg2"/>
                </a:solidFill>
                <a:latin typeface="Calibri" pitchFamily="34" charset="0"/>
              </a:rPr>
              <a:t>Семья - это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995738" y="981075"/>
            <a:ext cx="4897437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…люди, которые друг друга любят.</a:t>
            </a:r>
          </a:p>
          <a:p>
            <a:r>
              <a:rPr lang="ru-RU" sz="24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…главная ячейка общества.</a:t>
            </a:r>
          </a:p>
          <a:p>
            <a:r>
              <a:rPr lang="ru-RU" sz="24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…общество, в котором тебя понимают, </a:t>
            </a:r>
          </a:p>
          <a:p>
            <a:r>
              <a:rPr lang="ru-RU" sz="24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поддерживают, помогают.</a:t>
            </a:r>
          </a:p>
          <a:p>
            <a:r>
              <a:rPr lang="ru-RU" sz="24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…счастье.</a:t>
            </a:r>
          </a:p>
          <a:p>
            <a:r>
              <a:rPr lang="ru-RU" sz="24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…родные, близкие люди, которые могут </a:t>
            </a:r>
          </a:p>
          <a:p>
            <a:r>
              <a:rPr lang="ru-RU" sz="24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тебе  помочь в любую минуту и на них</a:t>
            </a:r>
          </a:p>
          <a:p>
            <a:r>
              <a:rPr lang="ru-RU" sz="24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можно положиться, это самые любимые</a:t>
            </a:r>
          </a:p>
          <a:p>
            <a:r>
              <a:rPr lang="ru-RU" sz="24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и дорогие люди.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«Упражнения в нравственных поступках»</a:t>
            </a:r>
          </a:p>
        </p:txBody>
      </p:sp>
      <p:sp>
        <p:nvSpPr>
          <p:cNvPr id="2969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/>
              <a:t>«Приучать дитя вникать в душевное состояние других людей, ставить себя на место обиженного и чувствовать то, что должен чувствовать – значит дать всю умственную возможность быть всегда справедливым» </a:t>
            </a:r>
          </a:p>
          <a:p>
            <a:pPr>
              <a:buFont typeface="Wingdings" pitchFamily="2" charset="2"/>
              <a:buNone/>
            </a:pPr>
            <a:r>
              <a:rPr lang="ru-RU"/>
              <a:t>						(Ушинский)</a:t>
            </a: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648200"/>
            <a:ext cx="14097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Учите делать добро бескорыстно!»</a:t>
            </a:r>
          </a:p>
        </p:txBody>
      </p:sp>
      <p:sp>
        <p:nvSpPr>
          <p:cNvPr id="30723" name="WordArt 3"/>
          <p:cNvSpPr>
            <a:spLocks noChangeArrowheads="1" noChangeShapeType="1" noTextEdit="1"/>
          </p:cNvSpPr>
          <p:nvPr/>
        </p:nvSpPr>
        <p:spPr bwMode="auto">
          <a:xfrm>
            <a:off x="2514600" y="609600"/>
            <a:ext cx="64008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pattFill prst="smCheck">
                    <a:fgClr>
                      <a:schemeClr val="accent1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Под счастливой крышей </a:t>
            </a: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4191000" y="2667000"/>
            <a:ext cx="440055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342900" indent="-342900" algn="ctr"/>
            <a:r>
              <a:rPr lang="ru-RU" b="1">
                <a:latin typeface="Verdana" pitchFamily="34" charset="0"/>
              </a:rPr>
              <a:t>Храните, люди, семейный очаг,</a:t>
            </a:r>
          </a:p>
          <a:p>
            <a:pPr marL="342900" indent="-342900" algn="ctr"/>
            <a:r>
              <a:rPr lang="ru-RU" b="1">
                <a:latin typeface="Verdana" pitchFamily="34" charset="0"/>
              </a:rPr>
              <a:t>В нём сила ваша и крепость – </a:t>
            </a:r>
          </a:p>
          <a:p>
            <a:pPr marL="342900" indent="-342900" algn="ctr"/>
            <a:r>
              <a:rPr lang="ru-RU" b="1">
                <a:latin typeface="Verdana" pitchFamily="34" charset="0"/>
              </a:rPr>
              <a:t>Это было, это и есть так, и это </a:t>
            </a:r>
          </a:p>
          <a:p>
            <a:pPr marL="342900" indent="-342900" algn="ctr"/>
            <a:r>
              <a:rPr lang="ru-RU" b="1">
                <a:latin typeface="Verdana" pitchFamily="34" charset="0"/>
              </a:rPr>
              <a:t>Так будет вечность.</a:t>
            </a:r>
          </a:p>
          <a:p>
            <a:pPr marL="342900" indent="-342900" algn="ctr" eaLnBrk="0" hangingPunct="0"/>
            <a:endParaRPr lang="ru-RU"/>
          </a:p>
        </p:txBody>
      </p:sp>
      <p:pic>
        <p:nvPicPr>
          <p:cNvPr id="30725" name="Picture 5" descr="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4495800"/>
            <a:ext cx="1219200" cy="1219200"/>
          </a:xfrm>
          <a:prstGeom prst="rect">
            <a:avLst/>
          </a:prstGeom>
          <a:noFill/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52400"/>
            <a:ext cx="14001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2895600"/>
            <a:ext cx="8858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457200" y="4330700"/>
            <a:ext cx="5257800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Растите детей своих в добродетели, только одна она и может дать счастье»</a:t>
            </a:r>
          </a:p>
          <a:p>
            <a:pPr>
              <a:spcBef>
                <a:spcPct val="50000"/>
              </a:spcBef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	 (Л.В. Бетховен)</a:t>
            </a:r>
          </a:p>
          <a:p>
            <a:pPr eaLnBrk="0" hangingPunct="0"/>
            <a:endParaRPr lang="ru-RU" sz="2400" b="1"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 descr="петр и феврония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0981" y="310384"/>
            <a:ext cx="3713163" cy="5749897"/>
          </a:xfrm>
          <a:noFill/>
          <a:ln/>
        </p:spPr>
      </p:pic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4427984" y="188641"/>
            <a:ext cx="471601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hlink"/>
                </a:solidFill>
              </a:rPr>
              <a:t>«Духовные примеры, несомненно, </a:t>
            </a:r>
          </a:p>
          <a:p>
            <a:r>
              <a:rPr lang="ru-RU" sz="2400" b="1" dirty="0">
                <a:solidFill>
                  <a:schemeClr val="hlink"/>
                </a:solidFill>
              </a:rPr>
              <a:t>действуют сильнее хороших правил»</a:t>
            </a:r>
          </a:p>
          <a:p>
            <a:r>
              <a:rPr lang="ru-RU" sz="2400" b="1" dirty="0">
                <a:solidFill>
                  <a:schemeClr val="folHlink"/>
                </a:solidFill>
              </a:rPr>
              <a:t>			        </a:t>
            </a:r>
          </a:p>
          <a:p>
            <a:r>
              <a:rPr lang="ru-RU" sz="2400" b="1" dirty="0">
                <a:solidFill>
                  <a:schemeClr val="folHlink"/>
                </a:solidFill>
              </a:rPr>
              <a:t> (Д. Локк)</a:t>
            </a:r>
          </a:p>
          <a:p>
            <a:pPr>
              <a:spcBef>
                <a:spcPct val="50000"/>
              </a:spcBef>
            </a:pPr>
            <a:endParaRPr lang="ru-RU" sz="2400" b="1" dirty="0">
              <a:solidFill>
                <a:schemeClr val="folHlink"/>
              </a:solidFill>
            </a:endParaRP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179388" y="5876925"/>
            <a:ext cx="381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Св. Пётр и Феврония</a:t>
            </a:r>
          </a:p>
        </p:txBody>
      </p:sp>
      <p:pic>
        <p:nvPicPr>
          <p:cNvPr id="31753" name="Picture 9" descr="Картинка 34 из 5462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3048000"/>
            <a:ext cx="4600575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388" y="301625"/>
            <a:ext cx="7821612" cy="1143000"/>
          </a:xfrm>
        </p:spPr>
        <p:txBody>
          <a:bodyPr/>
          <a:lstStyle/>
          <a:p>
            <a:r>
              <a:rPr lang="ru-RU" sz="3600" b="1"/>
              <a:t>«О запрещенных и желательных выражениях в семье».</a:t>
            </a:r>
          </a:p>
        </p:txBody>
      </p:sp>
      <p:sp>
        <p:nvSpPr>
          <p:cNvPr id="348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00113" y="1412875"/>
            <a:ext cx="7056437" cy="42783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/>
              <a:t>«Вот человек, что скажешь ты о нем?»</a:t>
            </a:r>
          </a:p>
          <a:p>
            <a:pPr>
              <a:buFont typeface="Wingdings" pitchFamily="2" charset="2"/>
              <a:buNone/>
            </a:pPr>
            <a:r>
              <a:rPr lang="ru-RU" sz="2400"/>
              <a:t>Ответил друг, плечами пожимая:</a:t>
            </a:r>
          </a:p>
          <a:p>
            <a:pPr>
              <a:buFont typeface="Wingdings" pitchFamily="2" charset="2"/>
              <a:buNone/>
            </a:pPr>
            <a:r>
              <a:rPr lang="ru-RU" sz="2400"/>
              <a:t>«Я с этим человеком незнаком,</a:t>
            </a:r>
          </a:p>
          <a:p>
            <a:pPr>
              <a:buFont typeface="Wingdings" pitchFamily="2" charset="2"/>
              <a:buNone/>
            </a:pPr>
            <a:r>
              <a:rPr lang="ru-RU" sz="2400"/>
              <a:t>Что про него хорошего я знаю?»</a:t>
            </a:r>
          </a:p>
          <a:p>
            <a:pPr>
              <a:buFont typeface="Wingdings" pitchFamily="2" charset="2"/>
              <a:buNone/>
            </a:pPr>
            <a:r>
              <a:rPr lang="ru-RU" sz="2400"/>
              <a:t>«Вон человек, что скажешь ты о нем?» -  </a:t>
            </a:r>
          </a:p>
          <a:p>
            <a:pPr>
              <a:buFont typeface="Wingdings" pitchFamily="2" charset="2"/>
              <a:buNone/>
            </a:pPr>
            <a:r>
              <a:rPr lang="ru-RU" sz="2400"/>
              <a:t>Спросил я у товарища другого.</a:t>
            </a:r>
          </a:p>
          <a:p>
            <a:pPr>
              <a:buFont typeface="Wingdings" pitchFamily="2" charset="2"/>
              <a:buNone/>
            </a:pPr>
            <a:r>
              <a:rPr lang="ru-RU" sz="2400"/>
              <a:t>«Я с этим человеком незнаком,</a:t>
            </a:r>
          </a:p>
          <a:p>
            <a:pPr>
              <a:buFont typeface="Wingdings" pitchFamily="2" charset="2"/>
              <a:buNone/>
            </a:pPr>
            <a:r>
              <a:rPr lang="ru-RU" sz="2400"/>
              <a:t>Что я могу сказать о нем плохого?»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457200" y="4941888"/>
            <a:ext cx="807720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hlink"/>
                </a:solidFill>
                <a:latin typeface="Verdana" pitchFamily="34" charset="0"/>
              </a:rPr>
              <a:t>Я тебе так доверяю…                    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chemeClr val="hlink"/>
                </a:solidFill>
                <a:latin typeface="Verdana" pitchFamily="34" charset="0"/>
              </a:rPr>
              <a:t> С тобой мне так хорошо… 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chemeClr val="hlink"/>
                </a:solidFill>
                <a:latin typeface="Verdana" pitchFamily="34" charset="0"/>
              </a:rPr>
              <a:t> Ты у меня самый умный…	     У меня нет никого ближе тебя</a:t>
            </a:r>
            <a:r>
              <a:rPr lang="ru-RU">
                <a:solidFill>
                  <a:srgbClr val="666699"/>
                </a:solidFill>
                <a:latin typeface="Verdana" pitchFamily="34" charset="0"/>
              </a:rPr>
              <a:t>…</a:t>
            </a:r>
          </a:p>
        </p:txBody>
      </p:sp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025" y="3049588"/>
            <a:ext cx="2116138" cy="1781175"/>
          </a:xfrm>
          <a:prstGeom prst="rect">
            <a:avLst/>
          </a:prstGeom>
          <a:noFill/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914400"/>
            <a:ext cx="2268537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«Ступень порядочности»</a:t>
            </a: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1341438"/>
            <a:ext cx="2317750" cy="174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Line 4"/>
          <p:cNvSpPr>
            <a:spLocks noChangeShapeType="1"/>
          </p:cNvSpPr>
          <p:nvPr/>
        </p:nvSpPr>
        <p:spPr bwMode="auto">
          <a:xfrm>
            <a:off x="990600" y="5943600"/>
            <a:ext cx="7315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3797" name="Line 5"/>
          <p:cNvSpPr>
            <a:spLocks noChangeShapeType="1"/>
          </p:cNvSpPr>
          <p:nvPr/>
        </p:nvSpPr>
        <p:spPr bwMode="auto">
          <a:xfrm flipV="1">
            <a:off x="8305800" y="3657600"/>
            <a:ext cx="0" cy="228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3798" name="Line 6"/>
          <p:cNvSpPr>
            <a:spLocks noChangeShapeType="1"/>
          </p:cNvSpPr>
          <p:nvPr/>
        </p:nvSpPr>
        <p:spPr bwMode="auto">
          <a:xfrm>
            <a:off x="5791200" y="36576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3799" name="Line 7"/>
          <p:cNvSpPr>
            <a:spLocks noChangeShapeType="1"/>
          </p:cNvSpPr>
          <p:nvPr/>
        </p:nvSpPr>
        <p:spPr bwMode="auto">
          <a:xfrm flipH="1">
            <a:off x="33528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3800" name="Line 8"/>
          <p:cNvSpPr>
            <a:spLocks noChangeShapeType="1"/>
          </p:cNvSpPr>
          <p:nvPr/>
        </p:nvSpPr>
        <p:spPr bwMode="auto">
          <a:xfrm>
            <a:off x="3352800" y="44196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3801" name="Line 9"/>
          <p:cNvSpPr>
            <a:spLocks noChangeShapeType="1"/>
          </p:cNvSpPr>
          <p:nvPr/>
        </p:nvSpPr>
        <p:spPr bwMode="auto">
          <a:xfrm flipH="1">
            <a:off x="990600" y="5181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3802" name="Line 10"/>
          <p:cNvSpPr>
            <a:spLocks noChangeShapeType="1"/>
          </p:cNvSpPr>
          <p:nvPr/>
        </p:nvSpPr>
        <p:spPr bwMode="auto">
          <a:xfrm>
            <a:off x="990600" y="51816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539750" y="4572000"/>
            <a:ext cx="2736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latin typeface="Verdana" pitchFamily="34" charset="0"/>
              </a:rPr>
              <a:t>    </a:t>
            </a:r>
            <a:r>
              <a:rPr lang="ru-RU" b="1">
                <a:solidFill>
                  <a:schemeClr val="hlink"/>
                </a:solidFill>
                <a:latin typeface="Verdana" pitchFamily="34" charset="0"/>
              </a:rPr>
              <a:t>Не навреди       другому </a:t>
            </a: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2916238" y="3581400"/>
            <a:ext cx="3332162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hlink"/>
                </a:solidFill>
                <a:latin typeface="Verdana" pitchFamily="34" charset="0"/>
              </a:rPr>
              <a:t>   Помоги другому,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chemeClr val="hlink"/>
                </a:solidFill>
                <a:latin typeface="Verdana" pitchFamily="34" charset="0"/>
              </a:rPr>
              <a:t> даже в ущерб себе</a:t>
            </a:r>
            <a:r>
              <a:rPr lang="ru-RU">
                <a:latin typeface="Verdana" pitchFamily="34" charset="0"/>
              </a:rPr>
              <a:t> </a:t>
            </a: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5943600" y="3200400"/>
            <a:ext cx="3200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hlink"/>
                </a:solidFill>
                <a:latin typeface="Verdana" pitchFamily="34" charset="0"/>
              </a:rPr>
              <a:t>Живи по совести</a:t>
            </a:r>
            <a:r>
              <a:rPr lang="ru-RU">
                <a:latin typeface="Verdana" pitchFamily="34" charset="0"/>
              </a:rPr>
              <a:t> </a:t>
            </a: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990600" y="5181600"/>
            <a:ext cx="7315200" cy="3667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Verdana" pitchFamily="34" charset="0"/>
            </a:endParaRP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990600" y="5562600"/>
            <a:ext cx="7315200" cy="3667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Verdana" pitchFamily="34" charset="0"/>
            </a:endParaRP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3352800" y="4800600"/>
            <a:ext cx="4953000" cy="3667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Verdana" pitchFamily="34" charset="0"/>
            </a:endParaRPr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3352800" y="4419600"/>
            <a:ext cx="4953000" cy="3667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Verdana" pitchFamily="34" charset="0"/>
            </a:endParaRPr>
          </a:p>
        </p:txBody>
      </p:sp>
      <p:sp>
        <p:nvSpPr>
          <p:cNvPr id="33810" name="Text Box 18"/>
          <p:cNvSpPr txBox="1">
            <a:spLocks noChangeArrowheads="1"/>
          </p:cNvSpPr>
          <p:nvPr/>
        </p:nvSpPr>
        <p:spPr bwMode="auto">
          <a:xfrm>
            <a:off x="5791200" y="4038600"/>
            <a:ext cx="2514600" cy="3667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Verdana" pitchFamily="34" charset="0"/>
            </a:endParaRPr>
          </a:p>
        </p:txBody>
      </p:sp>
      <p:sp>
        <p:nvSpPr>
          <p:cNvPr id="33811" name="Text Box 19"/>
          <p:cNvSpPr txBox="1">
            <a:spLocks noChangeArrowheads="1"/>
          </p:cNvSpPr>
          <p:nvPr/>
        </p:nvSpPr>
        <p:spPr bwMode="auto">
          <a:xfrm>
            <a:off x="5791200" y="3657600"/>
            <a:ext cx="2514600" cy="3667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Verdana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		**************</a:t>
            </a:r>
          </a:p>
        </p:txBody>
      </p:sp>
      <p:sp>
        <p:nvSpPr>
          <p:cNvPr id="3584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/>
              <a:t>Останься честен, говоря с толпой,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/>
              <a:t>Будь прям и тверд с врагами и друзьями.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/>
              <a:t>Пусть все в свой час считаются с тобой.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/>
              <a:t>Наполни смыслом каждое мгновенье,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/>
              <a:t>Часов и дней неумолимый бег,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/>
              <a:t>Тогда весь мир примешь во владенье,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/>
              <a:t>Тогда, мой сын, ты будешь ЧЕЛОВЕК!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/>
              <a:t>						     Р. Киплинг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ru-RU" sz="4000" b="1">
                <a:solidFill>
                  <a:srgbClr val="0070C0"/>
                </a:solidFill>
              </a:rPr>
              <a:t>Что мне нравится и что не нравится в моих родителях?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301625" y="1676400"/>
          <a:ext cx="8540750" cy="4029075"/>
        </p:xfrm>
        <a:graphic>
          <a:graphicData uri="http://schemas.openxmlformats.org/drawingml/2006/table">
            <a:tbl>
              <a:tblPr/>
              <a:tblGrid>
                <a:gridCol w="4270375"/>
                <a:gridCol w="4270375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Нравится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Не нравится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в папе нравится всё, мама часто разрешает делать то, что я хочу.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когда родители во всём помогают.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когда во всём помогают, возят развлекаться.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многое покупают мне , не ругают, вкусно кормят.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дают умные советы, помогают в моих начинаниях, поддерживают в трудную минуту.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нравится всё.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когда родители помогают.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Что родители - мои защитники.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когда мы ссоримся.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когда на меня кричат.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что папа курит.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многое запрещают, не соглашаются с чем-то, делают не то, что я хочу.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часто мама кричит, редко проверяет домашнее задание, не поддерживает меня.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родителям не нравится то, что нравится мне.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часто ругают меня.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ru-RU" sz="4000" b="1">
                <a:solidFill>
                  <a:srgbClr val="C00000"/>
                </a:solidFill>
              </a:rPr>
              <a:t>Я считаю, что самое сокровенное желание моих родителей - …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ru-RU" sz="40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…чтобы я была здорова и чтобы у нас была крепкая семья.</a:t>
            </a:r>
          </a:p>
          <a:p>
            <a:r>
              <a:rPr lang="ru-RU" sz="40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…чтобы я хорошо окончила школу, получила хорошее образование, благополучно вышла замуж.</a:t>
            </a:r>
          </a:p>
          <a:p>
            <a:r>
              <a:rPr lang="ru-RU" sz="40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…чтобы я всегда их слушала.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ru-RU" sz="4000" b="1" i="1"/>
              <a:t>Больше всего мои родители боятся, что…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ru-RU" sz="3600" b="1">
                <a:latin typeface="Arial Black" pitchFamily="34" charset="0"/>
              </a:rPr>
              <a:t>…я вырасту и плохо буду жить.</a:t>
            </a:r>
          </a:p>
          <a:p>
            <a:r>
              <a:rPr lang="ru-RU" sz="3600" b="1">
                <a:latin typeface="Arial Black" pitchFamily="34" charset="0"/>
              </a:rPr>
              <a:t>…со мной случится беда.</a:t>
            </a:r>
          </a:p>
          <a:p>
            <a:r>
              <a:rPr lang="ru-RU" sz="3600" b="1">
                <a:latin typeface="Arial Black" pitchFamily="34" charset="0"/>
              </a:rPr>
              <a:t>…со мной что-нибудь случится, не получу образования и не окончу школу.</a:t>
            </a:r>
          </a:p>
          <a:p>
            <a:r>
              <a:rPr lang="ru-RU" sz="3600" b="1">
                <a:latin typeface="Arial Black" pitchFamily="34" charset="0"/>
              </a:rPr>
              <a:t>…они останутся одни.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ru-RU" sz="4000" b="1" i="1">
                <a:solidFill>
                  <a:srgbClr val="002060"/>
                </a:solidFill>
              </a:rPr>
              <a:t>Мне не хотелось бы, чтобы в моей будущей семье…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ru-RU" b="1">
                <a:solidFill>
                  <a:schemeClr val="hlink"/>
                </a:solidFill>
              </a:rPr>
              <a:t>…дети дрались между собой и сидели целыми днями за компьютером.</a:t>
            </a:r>
          </a:p>
          <a:p>
            <a:r>
              <a:rPr lang="ru-RU" b="1">
                <a:solidFill>
                  <a:schemeClr val="hlink"/>
                </a:solidFill>
              </a:rPr>
              <a:t>…было много ссор и обид друг на друга.</a:t>
            </a:r>
          </a:p>
          <a:p>
            <a:r>
              <a:rPr lang="ru-RU" b="1">
                <a:solidFill>
                  <a:schemeClr val="hlink"/>
                </a:solidFill>
              </a:rPr>
              <a:t>…ругались, пили, друг друга били.</a:t>
            </a:r>
          </a:p>
          <a:p>
            <a:r>
              <a:rPr lang="ru-RU" b="1">
                <a:solidFill>
                  <a:schemeClr val="hlink"/>
                </a:solidFill>
              </a:rPr>
              <a:t>…не было детей.</a:t>
            </a:r>
          </a:p>
          <a:p>
            <a:r>
              <a:rPr lang="ru-RU" b="1">
                <a:solidFill>
                  <a:schemeClr val="hlink"/>
                </a:solidFill>
              </a:rPr>
              <a:t>…пили и курили.</a:t>
            </a:r>
          </a:p>
          <a:p>
            <a:r>
              <a:rPr lang="ru-RU" b="1">
                <a:solidFill>
                  <a:schemeClr val="hlink"/>
                </a:solidFill>
              </a:rPr>
              <a:t>…все часто ссорились и кричали друг на друга.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066800" y="1716088"/>
            <a:ext cx="7772400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Нравственность – это склад души,</a:t>
            </a:r>
          </a:p>
          <a:p>
            <a:pPr algn="ctr"/>
            <a:r>
              <a:rPr lang="ru-RU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выражающийся в страстях и поступках.</a:t>
            </a:r>
          </a:p>
          <a:p>
            <a:pPr algn="ctr"/>
            <a:r>
              <a:rPr lang="ru-RU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				     Аристотель</a:t>
            </a:r>
          </a:p>
          <a:p>
            <a:pPr algn="ctr"/>
            <a:endParaRPr lang="ru-RU" sz="2000" b="1"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  <a:p>
            <a:pPr algn="ctr"/>
            <a:r>
              <a:rPr lang="ru-RU" sz="2000" b="1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Когда ясно, в чем заключается истинная нравственность, то и все остальное будет ясно.                   					       Конфуций</a:t>
            </a:r>
          </a:p>
          <a:p>
            <a:pPr algn="ctr"/>
            <a:endParaRPr lang="ru-RU" sz="2000" b="1"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  <a:p>
            <a:pPr algn="ctr"/>
            <a:endParaRPr lang="ru-RU" sz="2000" b="1"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  <a:p>
            <a:pPr algn="ctr"/>
            <a:r>
              <a:rPr lang="ru-RU" sz="20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Нравственность – это разум сердца.</a:t>
            </a:r>
          </a:p>
          <a:p>
            <a:pPr algn="ctr"/>
            <a:r>
              <a:rPr lang="ru-RU" sz="20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				      Г. Гейне</a:t>
            </a:r>
          </a:p>
          <a:p>
            <a:pPr algn="ctr"/>
            <a:endParaRPr lang="ru-RU" sz="2000" b="1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  <a:p>
            <a:pPr algn="ctr"/>
            <a:r>
              <a:rPr lang="ru-RU" sz="2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Кто двигается вперед в знании, но отстает в нравственности, тот более идет назад, чем вперед. </a:t>
            </a:r>
          </a:p>
          <a:p>
            <a:pPr algn="ctr"/>
            <a:r>
              <a:rPr lang="ru-RU" sz="2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				        Аристотель</a:t>
            </a:r>
          </a:p>
        </p:txBody>
      </p:sp>
      <p:sp>
        <p:nvSpPr>
          <p:cNvPr id="13315" name="WordArt 3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828800" y="762000"/>
            <a:ext cx="6019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Мудрые мысли </a:t>
            </a:r>
          </a:p>
        </p:txBody>
      </p:sp>
      <p:pic>
        <p:nvPicPr>
          <p:cNvPr id="13316" name="Picture 4" descr="MCj041346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657600"/>
            <a:ext cx="1579563" cy="16764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«Нравственность – это актуально»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676400"/>
            <a:ext cx="4984750" cy="4992688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Сумей преодолеть преграды,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И боль, и призрачный успех.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Живи, не требуя награды,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За свой поступок ради всех.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Еще печалью мир простужен,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Исподтишка разит беда.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Ты должен быть кому-то нужен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Всегда – как хлеб или вода.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Быть добрым надо по привычке,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Не по расчету. Пригодись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Хотя бы маленькой синичке –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Пусти ее из клетки ввысь.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/>
              <a:t>			Н. Рачков</a:t>
            </a:r>
          </a:p>
        </p:txBody>
      </p:sp>
      <p:pic>
        <p:nvPicPr>
          <p:cNvPr id="14340" name="Picture 4" descr="SDC109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2743200"/>
            <a:ext cx="3276600" cy="24574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«Ты бойся словом хрупким мир разрушить»</a:t>
            </a: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876800" y="1676400"/>
            <a:ext cx="4116388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>
                <a:latin typeface="Monotype Corsiva" pitchFamily="66" charset="0"/>
              </a:rPr>
              <a:t>Друзья мои!</a:t>
            </a:r>
          </a:p>
          <a:p>
            <a:pPr>
              <a:buFont typeface="Wingdings" pitchFamily="2" charset="2"/>
              <a:buNone/>
            </a:pPr>
            <a:r>
              <a:rPr lang="ru-RU" sz="2800">
                <a:latin typeface="Monotype Corsiva" pitchFamily="66" charset="0"/>
              </a:rPr>
              <a:t>Внушайте людям веру!</a:t>
            </a:r>
          </a:p>
          <a:p>
            <a:pPr>
              <a:buFont typeface="Wingdings" pitchFamily="2" charset="2"/>
              <a:buNone/>
            </a:pPr>
            <a:r>
              <a:rPr lang="ru-RU" sz="2800">
                <a:latin typeface="Monotype Corsiva" pitchFamily="66" charset="0"/>
              </a:rPr>
              <a:t>И чаще говорите «Добрый день!»</a:t>
            </a:r>
          </a:p>
          <a:p>
            <a:pPr>
              <a:buFont typeface="Wingdings" pitchFamily="2" charset="2"/>
              <a:buNone/>
            </a:pPr>
            <a:r>
              <a:rPr lang="ru-RU" sz="2800">
                <a:latin typeface="Monotype Corsiva" pitchFamily="66" charset="0"/>
              </a:rPr>
              <a:t>И следуйте хорошему примеру:</a:t>
            </a:r>
          </a:p>
          <a:p>
            <a:pPr>
              <a:buFont typeface="Wingdings" pitchFamily="2" charset="2"/>
              <a:buNone/>
            </a:pPr>
            <a:r>
              <a:rPr lang="ru-RU" sz="2800">
                <a:latin typeface="Monotype Corsiva" pitchFamily="66" charset="0"/>
              </a:rPr>
              <a:t>Продляйте добрым словом </a:t>
            </a:r>
          </a:p>
          <a:p>
            <a:pPr>
              <a:buFont typeface="Wingdings" pitchFamily="2" charset="2"/>
              <a:buNone/>
            </a:pPr>
            <a:r>
              <a:rPr lang="ru-RU" sz="2800">
                <a:latin typeface="Monotype Corsiva" pitchFamily="66" charset="0"/>
              </a:rPr>
              <a:t>Жизнь людей!</a:t>
            </a:r>
          </a:p>
          <a:p>
            <a:pPr>
              <a:buFont typeface="Wingdings" pitchFamily="2" charset="2"/>
              <a:buNone/>
            </a:pPr>
            <a:r>
              <a:rPr lang="ru-RU" sz="2800">
                <a:latin typeface="Monotype Corsiva" pitchFamily="66" charset="0"/>
              </a:rPr>
              <a:t>			В. Боков 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700213"/>
            <a:ext cx="3594100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5" name="Picture 5" descr="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4346575"/>
            <a:ext cx="2519363" cy="2519363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Картинка 68 из 40729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188913"/>
            <a:ext cx="6264275" cy="4865687"/>
          </a:xfrm>
          <a:prstGeom prst="rect">
            <a:avLst/>
          </a:prstGeom>
          <a:noFill/>
        </p:spPr>
      </p:pic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250825" y="4724400"/>
            <a:ext cx="87137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250825" y="5157788"/>
            <a:ext cx="87137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В разные  времена,  не  зависимо  от  экономических  и  политических  изменений  законы   построения  семьи  были  едины  для  всех стран  и  народов…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Rectangle 5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01625" y="1676400"/>
            <a:ext cx="4630738" cy="4422775"/>
          </a:xfrm>
        </p:spPr>
        <p:txBody>
          <a:bodyPr/>
          <a:lstStyle/>
          <a:p>
            <a:r>
              <a:rPr lang="ru-RU" sz="2800" smtClean="0"/>
              <a:t>Жена  безупречно  ведёт  дом,  воспитывает  детей,  муж  заботится  о  них,  своим  трудом  обеспечивая  семейный  быт..</a:t>
            </a:r>
            <a:endParaRPr lang="ru-RU" sz="2800" dirty="0"/>
          </a:p>
        </p:txBody>
      </p:sp>
      <p:pic>
        <p:nvPicPr>
          <p:cNvPr id="46087" name="Picture 7" descr="19eac32d167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53000" y="1676400"/>
            <a:ext cx="4197350" cy="51816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468313" y="4508500"/>
            <a:ext cx="8424862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Муж  в  семье  прежде  всего  защитник  своего  дома  и  целостности   семьи…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На  мужчину  издревле  возложена  обязанность  обеспечить  свою  семью  всем  необходимым  для  жизни…</a:t>
            </a:r>
          </a:p>
        </p:txBody>
      </p:sp>
      <p:pic>
        <p:nvPicPr>
          <p:cNvPr id="22535" name="Picture 7" descr="247bce8dd2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0"/>
            <a:ext cx="6096000" cy="4581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 descr="Картинка 460 из 400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350"/>
            <a:ext cx="5076825" cy="3800475"/>
          </a:xfrm>
          <a:prstGeom prst="rect">
            <a:avLst/>
          </a:prstGeom>
          <a:noFill/>
        </p:spPr>
      </p:pic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5148263" y="0"/>
            <a:ext cx="3744912" cy="643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Times New Roman" pitchFamily="18" charset="0"/>
              </a:rPr>
              <a:t>Пусть вороны гибель</a:t>
            </a:r>
            <a:r>
              <a:rPr lang="ru-RU" sz="2000" b="1"/>
              <a:t> </a:t>
            </a:r>
            <a:r>
              <a:rPr lang="ru-RU" sz="2000" b="1">
                <a:latin typeface="Times New Roman" pitchFamily="18" charset="0"/>
              </a:rPr>
              <a:t>вещали</a:t>
            </a:r>
            <a:br>
              <a:rPr lang="ru-RU" sz="2000" b="1">
                <a:latin typeface="Times New Roman" pitchFamily="18" charset="0"/>
              </a:rPr>
            </a:br>
            <a:r>
              <a:rPr lang="ru-RU" sz="2000" b="1">
                <a:latin typeface="Times New Roman" pitchFamily="18" charset="0"/>
              </a:rPr>
              <a:t>И кони топтали жнивьё,</a:t>
            </a:r>
            <a:br>
              <a:rPr lang="ru-RU" sz="2000" b="1">
                <a:latin typeface="Times New Roman" pitchFamily="18" charset="0"/>
              </a:rPr>
            </a:br>
            <a:r>
              <a:rPr lang="ru-RU" sz="2000" b="1">
                <a:latin typeface="Times New Roman" pitchFamily="18" charset="0"/>
              </a:rPr>
              <a:t>Мужскими считались вещами</a:t>
            </a:r>
            <a:br>
              <a:rPr lang="ru-RU" sz="2000" b="1">
                <a:latin typeface="Times New Roman" pitchFamily="18" charset="0"/>
              </a:rPr>
            </a:br>
            <a:r>
              <a:rPr lang="ru-RU" sz="2000" b="1">
                <a:latin typeface="Times New Roman" pitchFamily="18" charset="0"/>
              </a:rPr>
              <a:t>Кольчуга, седло и копьё.</a:t>
            </a:r>
            <a:br>
              <a:rPr lang="ru-RU" sz="2000" b="1">
                <a:latin typeface="Times New Roman" pitchFamily="18" charset="0"/>
              </a:rPr>
            </a:br>
            <a:r>
              <a:rPr lang="ru-RU" sz="2000" b="1">
                <a:latin typeface="Times New Roman" pitchFamily="18" charset="0"/>
              </a:rPr>
              <a:t>Во время военной кручины</a:t>
            </a:r>
            <a:br>
              <a:rPr lang="ru-RU" sz="2000" b="1">
                <a:latin typeface="Times New Roman" pitchFamily="18" charset="0"/>
              </a:rPr>
            </a:br>
            <a:r>
              <a:rPr lang="ru-RU" sz="2000" b="1">
                <a:latin typeface="Times New Roman" pitchFamily="18" charset="0"/>
              </a:rPr>
              <a:t>В полях, в ковылях, на снегу</a:t>
            </a:r>
            <a:br>
              <a:rPr lang="ru-RU" sz="2000" b="1">
                <a:latin typeface="Times New Roman" pitchFamily="18" charset="0"/>
              </a:rPr>
            </a:br>
            <a:r>
              <a:rPr lang="ru-RU" sz="2000" b="1">
                <a:latin typeface="Times New Roman" pitchFamily="18" charset="0"/>
              </a:rPr>
              <a:t>Мужчины,</a:t>
            </a:r>
            <a:br>
              <a:rPr lang="ru-RU" sz="2000" b="1">
                <a:latin typeface="Times New Roman" pitchFamily="18" charset="0"/>
              </a:rPr>
            </a:br>
            <a:r>
              <a:rPr lang="ru-RU" sz="2000" b="1">
                <a:latin typeface="Times New Roman" pitchFamily="18" charset="0"/>
              </a:rPr>
              <a:t>Мужчины,</a:t>
            </a:r>
            <a:br>
              <a:rPr lang="ru-RU" sz="2000" b="1">
                <a:latin typeface="Times New Roman" pitchFamily="18" charset="0"/>
              </a:rPr>
            </a:br>
            <a:r>
              <a:rPr lang="ru-RU" sz="2000" b="1">
                <a:latin typeface="Times New Roman" pitchFamily="18" charset="0"/>
              </a:rPr>
              <a:t>Мужчины</a:t>
            </a:r>
            <a:br>
              <a:rPr lang="ru-RU" sz="2000" b="1">
                <a:latin typeface="Times New Roman" pitchFamily="18" charset="0"/>
              </a:rPr>
            </a:br>
            <a:r>
              <a:rPr lang="ru-RU" sz="2000" b="1">
                <a:latin typeface="Times New Roman" pitchFamily="18" charset="0"/>
              </a:rPr>
              <a:t>Пути заступали врагу.</a:t>
            </a:r>
            <a:br>
              <a:rPr lang="ru-RU" sz="2000" b="1">
                <a:latin typeface="Times New Roman" pitchFamily="18" charset="0"/>
              </a:rPr>
            </a:br>
            <a:r>
              <a:rPr lang="ru-RU" sz="2000" b="1">
                <a:latin typeface="Times New Roman" pitchFamily="18" charset="0"/>
              </a:rPr>
              <a:t>Пусть жёны в ночи голосили</a:t>
            </a:r>
            <a:br>
              <a:rPr lang="ru-RU" sz="2000" b="1">
                <a:latin typeface="Times New Roman" pitchFamily="18" charset="0"/>
              </a:rPr>
            </a:br>
            <a:r>
              <a:rPr lang="ru-RU" sz="2000" b="1">
                <a:latin typeface="Times New Roman" pitchFamily="18" charset="0"/>
              </a:rPr>
              <a:t>И пролитой крови не счесть,</a:t>
            </a:r>
            <a:br>
              <a:rPr lang="ru-RU" sz="2000" b="1">
                <a:latin typeface="Times New Roman" pitchFamily="18" charset="0"/>
              </a:rPr>
            </a:br>
            <a:r>
              <a:rPr lang="ru-RU" sz="2000" b="1">
                <a:latin typeface="Times New Roman" pitchFamily="18" charset="0"/>
              </a:rPr>
              <a:t>Мужской принадлежностью были</a:t>
            </a:r>
            <a:br>
              <a:rPr lang="ru-RU" sz="2000" b="1">
                <a:latin typeface="Times New Roman" pitchFamily="18" charset="0"/>
              </a:rPr>
            </a:br>
            <a:r>
              <a:rPr lang="ru-RU" sz="2000" b="1">
                <a:latin typeface="Times New Roman" pitchFamily="18" charset="0"/>
              </a:rPr>
              <a:t>Мужская отвага и честь.</a:t>
            </a:r>
            <a:br>
              <a:rPr lang="ru-RU" sz="2000" b="1">
                <a:latin typeface="Times New Roman" pitchFamily="18" charset="0"/>
              </a:rPr>
            </a:br>
            <a:r>
              <a:rPr lang="ru-RU" sz="2000" b="1">
                <a:latin typeface="Times New Roman" pitchFamily="18" charset="0"/>
              </a:rPr>
              <a:t>А если звезда не светила</a:t>
            </a:r>
            <a:br>
              <a:rPr lang="ru-RU" sz="2000" b="1">
                <a:latin typeface="Times New Roman" pitchFamily="18" charset="0"/>
              </a:rPr>
            </a:br>
            <a:r>
              <a:rPr lang="ru-RU" sz="2000" b="1">
                <a:latin typeface="Times New Roman" pitchFamily="18" charset="0"/>
              </a:rPr>
              <a:t>И решкой ложилась судьба,</a:t>
            </a:r>
            <a:br>
              <a:rPr lang="ru-RU" sz="2000" b="1">
                <a:latin typeface="Times New Roman" pitchFamily="18" charset="0"/>
              </a:rPr>
            </a:br>
            <a:r>
              <a:rPr lang="ru-RU" sz="2000" b="1">
                <a:latin typeface="Times New Roman" pitchFamily="18" charset="0"/>
              </a:rPr>
              <a:t>Мужским достоянием было</a:t>
            </a:r>
            <a:br>
              <a:rPr lang="ru-RU" sz="2000" b="1">
                <a:latin typeface="Times New Roman" pitchFamily="18" charset="0"/>
              </a:rPr>
            </a:br>
            <a:r>
              <a:rPr lang="ru-RU" sz="2000" b="1">
                <a:latin typeface="Times New Roman" pitchFamily="18" charset="0"/>
              </a:rPr>
              <a:t>Короткое слово — борьба.</a:t>
            </a:r>
            <a:br>
              <a:rPr lang="ru-RU" sz="2000" b="1">
                <a:latin typeface="Times New Roman" pitchFamily="18" charset="0"/>
              </a:rPr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Облака">
  <a:themeElements>
    <a:clrScheme name="1_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1_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Clouds</Template>
  <TotalTime>315</TotalTime>
  <Words>1278</Words>
  <Application>Microsoft Office PowerPoint</Application>
  <PresentationFormat>Экран (4:3)</PresentationFormat>
  <Paragraphs>145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1_Облака</vt:lpstr>
      <vt:lpstr>«Нравственные уроки семьи – нравственные законы  жизни»</vt:lpstr>
      <vt:lpstr>Семья - </vt:lpstr>
      <vt:lpstr>Презентация PowerPoint</vt:lpstr>
      <vt:lpstr>«Нравственность – это актуально»</vt:lpstr>
      <vt:lpstr>«Ты бойся словом хрупким мир разрушить»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Основы нравственных отношений в семье</vt:lpstr>
      <vt:lpstr>«Упражнения в нравственных поступках»</vt:lpstr>
      <vt:lpstr>Презентация PowerPoint</vt:lpstr>
      <vt:lpstr>Презентация PowerPoint</vt:lpstr>
      <vt:lpstr>«О запрещенных и желательных выражениях в семье».</vt:lpstr>
      <vt:lpstr>«Ступень порядочности»</vt:lpstr>
      <vt:lpstr>   **************</vt:lpstr>
      <vt:lpstr>Что мне нравится и что не нравится в моих родителях?</vt:lpstr>
      <vt:lpstr>Я считаю, что самое сокровенное желание моих родителей - …</vt:lpstr>
      <vt:lpstr>Больше всего мои родители боятся, что…</vt:lpstr>
      <vt:lpstr>Мне не хотелось бы, чтобы в моей будущей семье…</vt:lpstr>
    </vt:vector>
  </TitlesOfParts>
  <Company>МОУ СОШ Вахонино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«Нравственные уроки семьи – нравственные законы  жизни»</dc:title>
  <dc:creator>Янкина Ольга Васильевна</dc:creator>
  <cp:lastModifiedBy>Teacher</cp:lastModifiedBy>
  <cp:revision>6</cp:revision>
  <dcterms:created xsi:type="dcterms:W3CDTF">2012-01-09T10:42:49Z</dcterms:created>
  <dcterms:modified xsi:type="dcterms:W3CDTF">2015-04-07T09:08:15Z</dcterms:modified>
</cp:coreProperties>
</file>